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301" r:id="rId2"/>
    <p:sldId id="473" r:id="rId3"/>
    <p:sldId id="474" r:id="rId4"/>
    <p:sldId id="437" r:id="rId5"/>
    <p:sldId id="433" r:id="rId6"/>
    <p:sldId id="438" r:id="rId7"/>
    <p:sldId id="439" r:id="rId8"/>
    <p:sldId id="440" r:id="rId9"/>
    <p:sldId id="265" r:id="rId10"/>
    <p:sldId id="449" r:id="rId11"/>
    <p:sldId id="450" r:id="rId12"/>
    <p:sldId id="453" r:id="rId13"/>
    <p:sldId id="436" r:id="rId14"/>
    <p:sldId id="452" r:id="rId15"/>
    <p:sldId id="454" r:id="rId16"/>
    <p:sldId id="455" r:id="rId17"/>
    <p:sldId id="456" r:id="rId18"/>
    <p:sldId id="457" r:id="rId19"/>
    <p:sldId id="451" r:id="rId20"/>
    <p:sldId id="458" r:id="rId21"/>
    <p:sldId id="459" r:id="rId22"/>
    <p:sldId id="460" r:id="rId23"/>
    <p:sldId id="461" r:id="rId24"/>
    <p:sldId id="462" r:id="rId25"/>
    <p:sldId id="463" r:id="rId26"/>
    <p:sldId id="464" r:id="rId27"/>
    <p:sldId id="465" r:id="rId28"/>
    <p:sldId id="466" r:id="rId29"/>
    <p:sldId id="467" r:id="rId30"/>
    <p:sldId id="468" r:id="rId31"/>
    <p:sldId id="469" r:id="rId32"/>
    <p:sldId id="470" r:id="rId33"/>
    <p:sldId id="471" r:id="rId34"/>
    <p:sldId id="428" r:id="rId35"/>
  </p:sldIdLst>
  <p:sldSz cx="12192000" cy="6858000"/>
  <p:notesSz cx="6858000" cy="9144000"/>
  <p:embeddedFontLst>
    <p:embeddedFont>
      <p:font typeface="Cambria Math" panose="02040503050406030204" pitchFamily="18" charset="0"/>
      <p:regular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Lato Light" panose="020F0302020204030203" pitchFamily="34" charset="0"/>
      <p:regular r:id="rId42"/>
      <p:bold r:id="rId43"/>
      <p:italic r:id="rId44"/>
      <p:boldItalic r:id="rId45"/>
    </p:embeddedFont>
    <p:embeddedFont>
      <p:font typeface="Roboto Slab" pitchFamily="2" charset="0"/>
      <p:regular r:id="rId46"/>
      <p:bold r:id="rId47"/>
    </p:embeddedFont>
  </p:embeddedFontLst>
  <p:custDataLst>
    <p:tags r:id="rId4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01"/>
    <p:restoredTop sz="94694"/>
  </p:normalViewPr>
  <p:slideViewPr>
    <p:cSldViewPr snapToGrid="0">
      <p:cViewPr varScale="1">
        <p:scale>
          <a:sx n="52" d="100"/>
          <a:sy n="52" d="100"/>
        </p:scale>
        <p:origin x="114" y="12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gs" Target="tags/tag1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216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DD60B7D3-FE5D-8015-CF2C-2057AA6FB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47E5C4B-7D2D-F041-1772-4CAF4CB41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8446742-706A-363C-9F66-B90E897F9B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870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D4E1651-236F-72C4-E9FF-435E79554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39810BA-EF73-76EC-F4B5-28AA6FA71D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04DB7F83-0A48-35A6-124D-A17821A99B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5005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672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CA7B32A-0172-CFC0-5A2C-B6C0A2F55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CB79E63-0789-7700-FDCE-C67164AB23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0518648-433E-6B13-4623-EB042B296B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529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F2022AA1-9D3D-72D7-48DE-333EC79AF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8B17F08A-1BC8-A089-5571-092F77A565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39766460-D974-1D3E-3DB7-379F63DE59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452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7D8506C-7438-D25B-5FDB-591E87D01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FFA05FDE-D22B-3069-9F62-4CA9E5CCF0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F433CBA-C8DB-4D0B-565F-E56BE63034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10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C8500EC-6C06-0A66-2F30-2A4992F19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11B0C6E2-7B2A-1453-81A0-A5D3233EF9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B59B5688-B864-3F78-52B8-13730A9B2C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8089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B71FD03-FAC7-EB9E-5773-CF427C07E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80CB7F61-256A-E0A6-D850-2574AB2CAA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1E6D093-2D0A-4741-6387-F7A2AC06E0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5777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6951C880-AD07-2CC2-3DEC-5B938EF23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C263DB07-E409-3728-AA71-BC3D7CD572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6BE1216-C575-AD9C-3FD4-9CC49A614F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152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2700E9DB-EBAA-C5CA-B216-8E26B9FAA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031234A-4EF9-2F4E-B471-D517319FD2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D90D186-222F-4C0B-5D38-59C07A38A3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0231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23408C36-0442-435F-A2CE-3AEA331A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>
            <a:extLst>
              <a:ext uri="{FF2B5EF4-FFF2-40B4-BE49-F238E27FC236}">
                <a16:creationId xmlns:a16="http://schemas.microsoft.com/office/drawing/2014/main" id="{918FFA47-7203-1E3E-D8A8-66FCEC3431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>
            <a:extLst>
              <a:ext uri="{FF2B5EF4-FFF2-40B4-BE49-F238E27FC236}">
                <a16:creationId xmlns:a16="http://schemas.microsoft.com/office/drawing/2014/main" id="{7581E13F-4932-982B-75AF-A11684D4B5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294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D7195AE4-4D80-1A7F-FAF7-5E46CF14E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D39495F-D11A-5B3C-46EB-EB3CD367B5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72FCE70-86CC-5D40-71AC-423B19D6B7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1801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F684853E-A7FF-7DD8-0A12-5E190F25A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FC115A70-F7A0-CEC8-3926-707CF4111F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C1A2660B-E88B-1ABE-B946-7F5B222661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096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1956665-5E1E-1517-AE00-BF1978AE8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8171E29-59B1-97EE-93AA-8549C55C05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8A1332D6-1BB3-BE74-43A1-5004B14EA1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6228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2D58143C-2157-B79E-9F50-8DBCB8FBA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345B016-C02F-AE6F-6897-F12DB5B73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12FE571C-7E64-981F-41B2-4F4CA70D49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2439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733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672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6123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779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128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6533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5485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0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80.png"/><Relationship Id="rId5" Type="http://schemas.openxmlformats.org/officeDocument/2006/relationships/image" Target="../media/image90.png"/><Relationship Id="rId10" Type="http://schemas.openxmlformats.org/officeDocument/2006/relationships/image" Target="../media/image150.png"/><Relationship Id="rId4" Type="http://schemas.openxmlformats.org/officeDocument/2006/relationships/image" Target="../media/image16.png"/><Relationship Id="rId9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21.png"/><Relationship Id="rId5" Type="http://schemas.openxmlformats.org/officeDocument/2006/relationships/image" Target="../media/image90.png"/><Relationship Id="rId10" Type="http://schemas.openxmlformats.org/officeDocument/2006/relationships/image" Target="../media/image180.png"/><Relationship Id="rId4" Type="http://schemas.openxmlformats.org/officeDocument/2006/relationships/image" Target="../media/image16.png"/><Relationship Id="rId9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3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3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4.xml"/><Relationship Id="rId7" Type="http://schemas.openxmlformats.org/officeDocument/2006/relationships/image" Target="../media/image4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9.xml"/><Relationship Id="rId7" Type="http://schemas.openxmlformats.org/officeDocument/2006/relationships/image" Target="../media/image4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14.xml"/><Relationship Id="rId7" Type="http://schemas.openxmlformats.org/officeDocument/2006/relationships/image" Target="../media/image4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19.xml"/><Relationship Id="rId7" Type="http://schemas.openxmlformats.org/officeDocument/2006/relationships/image" Target="../media/image43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24.xml"/><Relationship Id="rId7" Type="http://schemas.openxmlformats.org/officeDocument/2006/relationships/image" Target="../media/image4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29.xml"/><Relationship Id="rId7" Type="http://schemas.openxmlformats.org/officeDocument/2006/relationships/image" Target="../media/image43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34.xml"/><Relationship Id="rId7" Type="http://schemas.openxmlformats.org/officeDocument/2006/relationships/image" Target="../media/image43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39.xml"/><Relationship Id="rId7" Type="http://schemas.openxmlformats.org/officeDocument/2006/relationships/image" Target="../media/image43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1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Supervised 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 set of instances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There is an unknown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D3DE88FF-F38E-83CA-7982-5528AE782B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4" descr="Image result for function that maps x to y + machine">
            <a:extLst>
              <a:ext uri="{FF2B5EF4-FFF2-40B4-BE49-F238E27FC236}">
                <a16:creationId xmlns:a16="http://schemas.microsoft.com/office/drawing/2014/main" id="{1046B798-65AD-3D40-13E8-991AA1008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51" y="3933062"/>
            <a:ext cx="2184400" cy="19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EFE587F-98CA-5B5F-8BDA-90BF1B7090AF}"/>
                  </a:ext>
                </a:extLst>
              </p:cNvPr>
              <p:cNvSpPr/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91C370-B6C4-5DBF-6DDD-E9E5AB9E7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F06C58-E38E-7814-4641-6AA7B210A107}"/>
                  </a:ext>
                </a:extLst>
              </p:cNvPr>
              <p:cNvSpPr/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809225-2384-46B3-AF80-29A27DB72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900C2B0-6FEE-1D18-F126-1D271DBAA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228" y="2924802"/>
            <a:ext cx="7023235" cy="332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0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2D8E9F0-1E36-5C56-E026-16C2BCB9B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CEACDB5F-39BF-7D65-180B-439412B627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Supervised 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7E5F6235-839C-E930-DC59-A0869279E8A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 set of instances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There is an unknown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7E5F6235-839C-E930-DC59-A0869279E8A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4" descr="Image result for function that maps x to y + machine">
            <a:extLst>
              <a:ext uri="{FF2B5EF4-FFF2-40B4-BE49-F238E27FC236}">
                <a16:creationId xmlns:a16="http://schemas.microsoft.com/office/drawing/2014/main" id="{E4C798B1-2ABF-45D6-A3A1-F0F904640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51" y="3933062"/>
            <a:ext cx="2184400" cy="19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A9BE27-8039-89A9-DDF3-B0D40B0D7DD6}"/>
                  </a:ext>
                </a:extLst>
              </p:cNvPr>
              <p:cNvSpPr/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A9BE27-8039-89A9-DDF3-B0D40B0D7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0C7EB88-83FC-3586-23DA-11A7D2F4190C}"/>
                  </a:ext>
                </a:extLst>
              </p:cNvPr>
              <p:cNvSpPr/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0C7EB88-83FC-3586-23DA-11A7D2F41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DFAC361-2AAF-9A00-5816-CA527947D6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124" y="2981401"/>
            <a:ext cx="3216313" cy="3618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BB2FCF-CFA2-961D-B91A-3EE940970F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2005" y="3933062"/>
            <a:ext cx="1760666" cy="17606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68BFC6-C2D3-3F45-ACFC-A5769D8C3741}"/>
                  </a:ext>
                </a:extLst>
              </p:cNvPr>
              <p:cNvSpPr txBox="1"/>
              <p:nvPr/>
            </p:nvSpPr>
            <p:spPr>
              <a:xfrm>
                <a:off x="7791899" y="3089581"/>
                <a:ext cx="6097978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14400" lvl="1" indent="-457200">
                  <a:lnSpc>
                    <a:spcPct val="90000"/>
                  </a:lnSpc>
                  <a:buClr>
                    <a:srgbClr val="C41230"/>
                  </a:buClr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h</m:t>
                    </m:r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:</m:t>
                    </m:r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i="1">
                            <a:solidFill>
                              <a:srgbClr val="C41230"/>
                            </a:solidFill>
                            <a:latin typeface="Cambria Math" panose="02040503050406030204" pitchFamily="18" charset="0"/>
                            <a:sym typeface="Lato Light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C41230"/>
                            </a:solidFill>
                            <a:latin typeface="Cambria Math" panose="02040503050406030204" pitchFamily="18" charset="0"/>
                            <a:cs typeface="Lato Light"/>
                            <a:sym typeface="Lato Light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 sz="2400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y</m:t>
                    </m:r>
                  </m:oMath>
                </a14:m>
                <a:endParaRPr lang="en-US" sz="2400" dirty="0">
                  <a:solidFill>
                    <a:srgbClr val="C41230"/>
                  </a:solidFill>
                  <a:latin typeface="Lato Light"/>
                  <a:cs typeface="Lato Light"/>
                  <a:sym typeface="Lato Ligh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68BFC6-C2D3-3F45-ACFC-A5769D8C3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899" y="3089581"/>
                <a:ext cx="6097978" cy="542393"/>
              </a:xfrm>
              <a:prstGeom prst="rect">
                <a:avLst/>
              </a:prstGeom>
              <a:blipFill>
                <a:blip r:embed="rId9"/>
                <a:stretch>
                  <a:fillRect t="-4545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6A29F7-3C85-DF0F-E2D9-7DFE9A42262D}"/>
                  </a:ext>
                </a:extLst>
              </p:cNvPr>
              <p:cNvSpPr txBox="1"/>
              <p:nvPr/>
            </p:nvSpPr>
            <p:spPr>
              <a:xfrm>
                <a:off x="10643891" y="4528967"/>
                <a:ext cx="6291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C41230"/>
                          </a:solidFill>
                          <a:latin typeface="Cambria Math" panose="02040503050406030204" pitchFamily="18" charset="0"/>
                          <a:sym typeface="Lato Light"/>
                        </a:rPr>
                        <m:t>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6A29F7-3C85-DF0F-E2D9-7DFE9A42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3891" y="4528967"/>
                <a:ext cx="62918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9FB822-F500-5107-48CA-AA76F75B4D6E}"/>
                  </a:ext>
                </a:extLst>
              </p:cNvPr>
              <p:cNvSpPr txBox="1"/>
              <p:nvPr/>
            </p:nvSpPr>
            <p:spPr>
              <a:xfrm>
                <a:off x="9309400" y="4144544"/>
                <a:ext cx="4858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9FB822-F500-5107-48CA-AA76F75B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00" y="4144544"/>
                <a:ext cx="485876" cy="461665"/>
              </a:xfrm>
              <a:prstGeom prst="rect">
                <a:avLst/>
              </a:prstGeom>
              <a:blipFill>
                <a:blip r:embed="rId11"/>
                <a:stretch>
                  <a:fillRect l="-2500"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782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C856ACE-280D-5B64-9231-7A5241FA1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A4EA8375-CEAA-1BEA-1604-D5AA93BFF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Supervised 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76B80E05-98D2-0D40-05A4-24CA5F26030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 set of instances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There is an unknown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76B80E05-98D2-0D40-05A4-24CA5F26030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4" descr="Image result for function that maps x to y + machine">
            <a:extLst>
              <a:ext uri="{FF2B5EF4-FFF2-40B4-BE49-F238E27FC236}">
                <a16:creationId xmlns:a16="http://schemas.microsoft.com/office/drawing/2014/main" id="{BE3FD0EE-EB7F-B232-DE7A-072C3DEE8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51" y="3933062"/>
            <a:ext cx="2184400" cy="19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5AEE0C-9EB5-A05F-41F2-00C847971B0E}"/>
                  </a:ext>
                </a:extLst>
              </p:cNvPr>
              <p:cNvSpPr/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5AEE0C-9EB5-A05F-41F2-00C847971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18A2AC-CCBE-9AA2-7A60-7DCD44573087}"/>
                  </a:ext>
                </a:extLst>
              </p:cNvPr>
              <p:cNvSpPr/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18A2AC-CCBE-9AA2-7A60-7DCD44573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BE26E39-4D4D-1CF4-D1AB-FD7F57EB81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005" y="3933062"/>
            <a:ext cx="1760666" cy="17606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522735-7019-998B-E370-7E944B6E675D}"/>
                  </a:ext>
                </a:extLst>
              </p:cNvPr>
              <p:cNvSpPr txBox="1"/>
              <p:nvPr/>
            </p:nvSpPr>
            <p:spPr>
              <a:xfrm>
                <a:off x="7791899" y="3089581"/>
                <a:ext cx="6097978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14400" lvl="1" indent="-457200">
                  <a:lnSpc>
                    <a:spcPct val="90000"/>
                  </a:lnSpc>
                  <a:buClr>
                    <a:srgbClr val="C41230"/>
                  </a:buClr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h</m:t>
                    </m:r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:</m:t>
                    </m:r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i="1">
                            <a:solidFill>
                              <a:srgbClr val="C41230"/>
                            </a:solidFill>
                            <a:latin typeface="Cambria Math" panose="02040503050406030204" pitchFamily="18" charset="0"/>
                            <a:sym typeface="Lato Light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C41230"/>
                            </a:solidFill>
                            <a:latin typeface="Cambria Math" panose="02040503050406030204" pitchFamily="18" charset="0"/>
                            <a:cs typeface="Lato Light"/>
                            <a:sym typeface="Lato Light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 sz="2400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y</m:t>
                    </m:r>
                  </m:oMath>
                </a14:m>
                <a:endParaRPr lang="en-US" sz="2400" dirty="0">
                  <a:solidFill>
                    <a:srgbClr val="C41230"/>
                  </a:solidFill>
                  <a:latin typeface="Lato Light"/>
                  <a:cs typeface="Lato Light"/>
                  <a:sym typeface="Lato Ligh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522735-7019-998B-E370-7E944B6E6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899" y="3089581"/>
                <a:ext cx="6097978" cy="542393"/>
              </a:xfrm>
              <a:prstGeom prst="rect">
                <a:avLst/>
              </a:prstGeom>
              <a:blipFill>
                <a:blip r:embed="rId8"/>
                <a:stretch>
                  <a:fillRect t="-4545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65E766-2F9D-6C81-E0E4-A13777BC1874}"/>
                  </a:ext>
                </a:extLst>
              </p:cNvPr>
              <p:cNvSpPr txBox="1"/>
              <p:nvPr/>
            </p:nvSpPr>
            <p:spPr>
              <a:xfrm>
                <a:off x="10643891" y="4528967"/>
                <a:ext cx="6291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C41230"/>
                          </a:solidFill>
                          <a:latin typeface="Cambria Math" panose="02040503050406030204" pitchFamily="18" charset="0"/>
                          <a:sym typeface="Lato Light"/>
                        </a:rPr>
                        <m:t>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65E766-2F9D-6C81-E0E4-A13777BC1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3891" y="4528967"/>
                <a:ext cx="62918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1D2534-6CC5-711C-44CC-58F18B99CC11}"/>
                  </a:ext>
                </a:extLst>
              </p:cNvPr>
              <p:cNvSpPr txBox="1"/>
              <p:nvPr/>
            </p:nvSpPr>
            <p:spPr>
              <a:xfrm>
                <a:off x="9309400" y="4144544"/>
                <a:ext cx="4858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1D2534-6CC5-711C-44CC-58F18B99C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00" y="4144544"/>
                <a:ext cx="485876" cy="461665"/>
              </a:xfrm>
              <a:prstGeom prst="rect">
                <a:avLst/>
              </a:prstGeom>
              <a:blipFill>
                <a:blip r:embed="rId10"/>
                <a:stretch>
                  <a:fillRect l="-2500"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39F737B-A9B1-E34B-9BF2-2A64E037877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6675"/>
          <a:stretch/>
        </p:blipFill>
        <p:spPr>
          <a:xfrm>
            <a:off x="4708600" y="3089581"/>
            <a:ext cx="2471183" cy="26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97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a Loss Function?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/>
              <a:t>Distance</a:t>
            </a:r>
            <a:r>
              <a:rPr lang="en-US" dirty="0"/>
              <a:t> between ML algorithm output and the expected output.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Calculates the error of the hypothesis.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Generally referred to an instance for a single training sample.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D12947-0890-596B-A07C-1E6E7F5C9378}"/>
                  </a:ext>
                </a:extLst>
              </p:cNvPr>
              <p:cNvSpPr txBox="1"/>
              <p:nvPr/>
            </p:nvSpPr>
            <p:spPr>
              <a:xfrm>
                <a:off x="966537" y="3890293"/>
                <a:ext cx="2881068" cy="1748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u="sng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Regression</a:t>
                </a:r>
              </a:p>
              <a:p>
                <a:endParaRPr lang="en-US" sz="2400" b="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  <a:sym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  <a:sym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  <a:sym typeface="Lato Light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  <a:sym typeface="Lato Light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  <a:sym typeface="Lato Light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  <a:sym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 err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  <a:sym typeface="Lato Light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dirty="0" err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  <a:sym typeface="Lato Light"/>
                                </a:rPr>
                                <m:t>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  <a:sym typeface="Lato Ligh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  <a:sym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  <a:sym typeface="Lato Light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  <a:sym typeface="Lato Light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  <a:sym typeface="Lato Light"/>
                            </a:rPr>
                          </m:ctrlPr>
                        </m:sSup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  <a:sym typeface="Lato Light"/>
                            </a:rPr>
                            <m:t> </m:t>
                          </m:r>
                        </m:e>
                        <m:sup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  <a:sym typeface="Lato Light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  <a:sym typeface="Lato Light"/>
                      </a:rPr>
                      <m:t>|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  <a:sym typeface="Lato Light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  <a:sym typeface="Lato Light"/>
                          </a:rPr>
                          <m:t>𝑦</m:t>
                        </m:r>
                      </m:e>
                      <m:sub>
                        <m:r>
                          <a:rPr lang="en-US" sz="2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  <a:sym typeface="Lato Light"/>
                          </a:rPr>
                          <m:t>𝑖</m:t>
                        </m:r>
                      </m:sub>
                    </m:sSub>
                    <m:r>
                      <a:rPr lang="en-US" sz="280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  <a:sym typeface="Lato Light"/>
                      </a:rPr>
                      <m:t>−</m:t>
                    </m:r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  <a:sym typeface="Lato Light"/>
                          </a:rPr>
                        </m:ctrlPr>
                      </m:sSubPr>
                      <m:e>
                        <m:r>
                          <a:rPr lang="en-US" sz="2800" dirty="0" err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  <a:sym typeface="Lato Light"/>
                          </a:rPr>
                          <m:t>h</m:t>
                        </m:r>
                      </m:e>
                      <m:sub>
                        <m:r>
                          <a:rPr lang="en-US" sz="2800" dirty="0" err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  <a:sym typeface="Lato Light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  <a:sym typeface="Lato Ligh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  <a:sym typeface="Lato Light"/>
                              </a:rPr>
                            </m:ctrlPr>
                          </m:sSubPr>
                          <m:e>
                            <m:r>
                              <a:rPr lang="en-US" sz="2800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  <a:sym typeface="Lato Light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  <a:sym typeface="Lato Light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rPr>
                  <a:t>|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D12947-0890-596B-A07C-1E6E7F5C9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37" y="3890293"/>
                <a:ext cx="2881068" cy="1748236"/>
              </a:xfrm>
              <a:prstGeom prst="rect">
                <a:avLst/>
              </a:prstGeom>
              <a:blipFill>
                <a:blip r:embed="rId3"/>
                <a:stretch>
                  <a:fillRect l="-3524" t="-2878" b="-8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FD149-D6ED-E45F-6AD0-C9EB1AADAE1E}"/>
                  </a:ext>
                </a:extLst>
              </p:cNvPr>
              <p:cNvSpPr txBox="1"/>
              <p:nvPr/>
            </p:nvSpPr>
            <p:spPr>
              <a:xfrm>
                <a:off x="4904510" y="3873604"/>
                <a:ext cx="6697682" cy="13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u="sng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Classification</a:t>
                </a:r>
              </a:p>
              <a:p>
                <a:endParaRPr lang="en-US" sz="2400" b="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−(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𝑦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log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 err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dirty="0" err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+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log</m:t>
                      </m:r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(1−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dirty="0" err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h</m:t>
                          </m:r>
                        </m:e>
                        <m:sub>
                          <m:r>
                            <a:rPr lang="en-US" sz="2800" dirty="0" err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FD149-D6ED-E45F-6AD0-C9EB1AADA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10" y="3873604"/>
                <a:ext cx="6697682" cy="1317348"/>
              </a:xfrm>
              <a:prstGeom prst="rect">
                <a:avLst/>
              </a:prstGeom>
              <a:blipFill>
                <a:blip r:embed="rId4"/>
                <a:stretch>
                  <a:fillRect l="-1515" t="-3810" r="-568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538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3E93DC72-92CD-71A5-4DD8-A48569436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4034BD0A-447F-8D99-3486-86B6169C5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a Cost Function?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B009628A-53F0-928E-43D6-A45DD93C1CA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Sum (or average) of the loss function over all observations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Used by ML algorithms to obtain estimates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B009628A-53F0-928E-43D6-A45DD93C1CA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91" t="-2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64BE4B-8CF4-5CFF-7106-8EC395C945D6}"/>
                  </a:ext>
                </a:extLst>
              </p:cNvPr>
              <p:cNvSpPr txBox="1"/>
              <p:nvPr/>
            </p:nvSpPr>
            <p:spPr>
              <a:xfrm>
                <a:off x="1151907" y="3153646"/>
                <a:ext cx="8316686" cy="1262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1</m:t>
                          </m:r>
                        </m:num>
                        <m:den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naryPr>
                        <m: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=1</m:t>
                          </m:r>
                        </m:sub>
                        <m:sup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 err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dirty="0" err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w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dirty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Lato Light"/>
                                          <a:cs typeface="Lato Ligh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dirty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Lato Light"/>
                                          <a:cs typeface="Lato Light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dirty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Lato Light"/>
                                          <a:cs typeface="Lato Light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p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64BE4B-8CF4-5CFF-7106-8EC395C94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07" y="3153646"/>
                <a:ext cx="8316686" cy="1262140"/>
              </a:xfrm>
              <a:prstGeom prst="rect">
                <a:avLst/>
              </a:prstGeom>
              <a:blipFill>
                <a:blip r:embed="rId4"/>
                <a:stretch>
                  <a:fillRect l="-762" t="-109000" b="-1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77D01C-3756-3466-0BBC-BBC4BDBD5216}"/>
                  </a:ext>
                </a:extLst>
              </p:cNvPr>
              <p:cNvSpPr txBox="1"/>
              <p:nvPr/>
            </p:nvSpPr>
            <p:spPr>
              <a:xfrm>
                <a:off x="-1978" y="4879078"/>
                <a:ext cx="6097978" cy="90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</m:d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=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𝑛</m:t>
                              </m:r>
                            </m:den>
                          </m:f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d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𝒚</m:t>
                              </m:r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2</m:t>
                          </m:r>
                        </m:sub>
                        <m:sup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77D01C-3756-3466-0BBC-BBC4BDBD5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78" y="4879078"/>
                <a:ext cx="6097978" cy="901722"/>
              </a:xfrm>
              <a:prstGeom prst="rect">
                <a:avLst/>
              </a:prstGeom>
              <a:blipFill>
                <a:blip r:embed="rId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692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A11D113-A946-4512-B367-C0844FDCF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27895563-0D8C-75BB-6EA1-12260E4DF6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a Cost Function?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DC9D440A-82A5-D4BC-9F9F-17C3E1940E8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Sum (or average) of the loss function over all observations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Used by ML algorithms to obtain estimates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DC9D440A-82A5-D4BC-9F9F-17C3E1940E8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91" t="-2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7C998F-F6E9-98B3-AE24-C41EFB94C7D2}"/>
                  </a:ext>
                </a:extLst>
              </p:cNvPr>
              <p:cNvSpPr txBox="1"/>
              <p:nvPr/>
            </p:nvSpPr>
            <p:spPr>
              <a:xfrm>
                <a:off x="736269" y="4806719"/>
                <a:ext cx="15358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7C998F-F6E9-98B3-AE24-C41EFB94C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69" y="4806719"/>
                <a:ext cx="1535875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A7A245-3310-B60E-579C-AB5CD69923C2}"/>
                  </a:ext>
                </a:extLst>
              </p:cNvPr>
              <p:cNvSpPr txBox="1"/>
              <p:nvPr/>
            </p:nvSpPr>
            <p:spPr>
              <a:xfrm>
                <a:off x="1080654" y="3147234"/>
                <a:ext cx="7158842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1</m:t>
                          </m:r>
                        </m:num>
                        <m:den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naryPr>
                        <m: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=1</m:t>
                          </m:r>
                        </m:sub>
                        <m:sup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 err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dirty="0" err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w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dirty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Lato Light"/>
                                          <a:cs typeface="Lato Ligh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dirty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Lato Light"/>
                                          <a:cs typeface="Lato Light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dirty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Lato Light"/>
                                          <a:cs typeface="Lato Light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A7A245-3310-B60E-579C-AB5CD6992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3147234"/>
                <a:ext cx="7158842" cy="1268552"/>
              </a:xfrm>
              <a:prstGeom prst="rect">
                <a:avLst/>
              </a:prstGeom>
              <a:blipFill>
                <a:blip r:embed="rId5"/>
                <a:stretch>
                  <a:fillRect l="-708" t="-105941" b="-162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055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DCE9FAD3-6091-51E3-BEF8-F7BEC17AE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437BC194-4453-4048-8802-00DFF9F588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Convex Cost Functions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954A662E-C403-5DC3-F14D-32A31E13F2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Convex functions have a unique global minimum and no local minima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Algorithms with convex cost functions have simpler optimizations.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C8AEC4-8CF9-2659-2ECB-C69C83ED06D1}"/>
              </a:ext>
            </a:extLst>
          </p:cNvPr>
          <p:cNvGrpSpPr/>
          <p:nvPr/>
        </p:nvGrpSpPr>
        <p:grpSpPr>
          <a:xfrm>
            <a:off x="1085291" y="3334509"/>
            <a:ext cx="5640418" cy="3094960"/>
            <a:chOff x="1792033" y="3728572"/>
            <a:chExt cx="5640418" cy="3094960"/>
          </a:xfrm>
        </p:grpSpPr>
        <p:pic>
          <p:nvPicPr>
            <p:cNvPr id="5" name="Picture 8" descr="The hard thing about deep learning – O&amp;#39;Reilly">
              <a:extLst>
                <a:ext uri="{FF2B5EF4-FFF2-40B4-BE49-F238E27FC236}">
                  <a16:creationId xmlns:a16="http://schemas.microsoft.com/office/drawing/2014/main" id="{3434F99A-D05A-E3F5-883B-2ED508847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5914" y="3911637"/>
              <a:ext cx="5321229" cy="2911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6FE834-B986-C694-EEAF-A1F7E5C59D51}"/>
                </a:ext>
              </a:extLst>
            </p:cNvPr>
            <p:cNvSpPr txBox="1"/>
            <p:nvPr/>
          </p:nvSpPr>
          <p:spPr>
            <a:xfrm>
              <a:off x="2764974" y="3728572"/>
              <a:ext cx="1066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convex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2F6FAF-1DFB-EB3A-6CB5-843A5A4FBFB3}"/>
                </a:ext>
              </a:extLst>
            </p:cNvPr>
            <p:cNvSpPr txBox="1"/>
            <p:nvPr/>
          </p:nvSpPr>
          <p:spPr>
            <a:xfrm>
              <a:off x="5264704" y="3728572"/>
              <a:ext cx="1399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non-convex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0D59A3-499F-3739-E21D-F1EA492C0EE3}"/>
                    </a:ext>
                  </a:extLst>
                </p:cNvPr>
                <p:cNvSpPr txBox="1"/>
                <p:nvPr/>
              </p:nvSpPr>
              <p:spPr>
                <a:xfrm>
                  <a:off x="2634986" y="616985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8560165-92C0-A76C-8FE2-29938A7DC1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986" y="616985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191B502-9379-02F2-CE48-1AED9E48A61E}"/>
                    </a:ext>
                  </a:extLst>
                </p:cNvPr>
                <p:cNvSpPr txBox="1"/>
                <p:nvPr/>
              </p:nvSpPr>
              <p:spPr>
                <a:xfrm>
                  <a:off x="3773273" y="5914218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7E32C5B-616F-022C-AB02-394CD4D8D5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3273" y="5914218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0C0E079-2D5D-281F-2361-5005E0A589B9}"/>
                    </a:ext>
                  </a:extLst>
                </p:cNvPr>
                <p:cNvSpPr txBox="1"/>
                <p:nvPr/>
              </p:nvSpPr>
              <p:spPr>
                <a:xfrm>
                  <a:off x="5134717" y="616985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40A5296-7F44-8FC4-1FA3-3AE87B2BE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4717" y="6169853"/>
                  <a:ext cx="66338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71A62BF-D37D-177F-1987-2EDA2C098660}"/>
                    </a:ext>
                  </a:extLst>
                </p:cNvPr>
                <p:cNvSpPr txBox="1"/>
                <p:nvPr/>
              </p:nvSpPr>
              <p:spPr>
                <a:xfrm>
                  <a:off x="6464263" y="5873877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7E73DAA-31DB-1A80-9E38-1B3A8F5D94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263" y="5873877"/>
                  <a:ext cx="66338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38F1C4C-FA90-C1A3-CAE4-B29F7FAEA41A}"/>
                    </a:ext>
                  </a:extLst>
                </p:cNvPr>
                <p:cNvSpPr txBox="1"/>
                <p:nvPr/>
              </p:nvSpPr>
              <p:spPr>
                <a:xfrm>
                  <a:off x="1792033" y="5067753"/>
                  <a:ext cx="6185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DEDA00-F9ED-CCE0-1593-24748314E6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2033" y="5067753"/>
                  <a:ext cx="61856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41" r="-8163"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A9404E9-0863-F0D0-ECC7-D76F40644CBE}"/>
                    </a:ext>
                  </a:extLst>
                </p:cNvPr>
                <p:cNvSpPr txBox="1"/>
                <p:nvPr/>
              </p:nvSpPr>
              <p:spPr>
                <a:xfrm>
                  <a:off x="6822851" y="4972288"/>
                  <a:ext cx="6096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9FBB2C-C77A-FF56-28AA-F052E47D03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851" y="4972288"/>
                  <a:ext cx="6096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041" r="-816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34921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D5C4319-63D9-305C-65BA-5D7F12B70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4918FA1A-75A5-5BF9-915C-2B8EF951FA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Convex Cost Functions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6F58C654-B4E6-2569-FB38-B52C159550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Non-convex cost function have both local and global minima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Non-convex cost functions require advanced optimization to find the global minimum. Often use gradient descent.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F80A4F-B6AC-AFA1-DC7A-1AEDB5B06C10}"/>
              </a:ext>
            </a:extLst>
          </p:cNvPr>
          <p:cNvGrpSpPr/>
          <p:nvPr/>
        </p:nvGrpSpPr>
        <p:grpSpPr>
          <a:xfrm>
            <a:off x="1085291" y="3334509"/>
            <a:ext cx="5640418" cy="3094960"/>
            <a:chOff x="1792033" y="3728572"/>
            <a:chExt cx="5640418" cy="3094960"/>
          </a:xfrm>
        </p:grpSpPr>
        <p:pic>
          <p:nvPicPr>
            <p:cNvPr id="5" name="Picture 8" descr="The hard thing about deep learning – O&amp;#39;Reilly">
              <a:extLst>
                <a:ext uri="{FF2B5EF4-FFF2-40B4-BE49-F238E27FC236}">
                  <a16:creationId xmlns:a16="http://schemas.microsoft.com/office/drawing/2014/main" id="{26104430-8149-40BD-B51F-AA2752712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5914" y="3911637"/>
              <a:ext cx="5321229" cy="2911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0D7F52-5A12-A097-6457-DCBAEB01E36F}"/>
                </a:ext>
              </a:extLst>
            </p:cNvPr>
            <p:cNvSpPr txBox="1"/>
            <p:nvPr/>
          </p:nvSpPr>
          <p:spPr>
            <a:xfrm>
              <a:off x="2764974" y="3728572"/>
              <a:ext cx="1066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convex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2EC506-4109-7665-3C91-4E67B578890E}"/>
                </a:ext>
              </a:extLst>
            </p:cNvPr>
            <p:cNvSpPr txBox="1"/>
            <p:nvPr/>
          </p:nvSpPr>
          <p:spPr>
            <a:xfrm>
              <a:off x="5264704" y="3728572"/>
              <a:ext cx="1399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non-convex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760EB6B-8C4E-3E5A-4053-A50F63A2E610}"/>
                    </a:ext>
                  </a:extLst>
                </p:cNvPr>
                <p:cNvSpPr txBox="1"/>
                <p:nvPr/>
              </p:nvSpPr>
              <p:spPr>
                <a:xfrm>
                  <a:off x="2634986" y="616985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760EB6B-8C4E-3E5A-4053-A50F63A2E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986" y="6169853"/>
                  <a:ext cx="66338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0756F8-EA78-ACCC-D353-E829A64A56E5}"/>
                    </a:ext>
                  </a:extLst>
                </p:cNvPr>
                <p:cNvSpPr txBox="1"/>
                <p:nvPr/>
              </p:nvSpPr>
              <p:spPr>
                <a:xfrm>
                  <a:off x="3773273" y="5914218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0756F8-EA78-ACCC-D353-E829A64A5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3273" y="5914218"/>
                  <a:ext cx="66338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BB6B25-CB49-7E8E-12A0-879B06DE21A6}"/>
                    </a:ext>
                  </a:extLst>
                </p:cNvPr>
                <p:cNvSpPr txBox="1"/>
                <p:nvPr/>
              </p:nvSpPr>
              <p:spPr>
                <a:xfrm>
                  <a:off x="5134717" y="616985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BB6B25-CB49-7E8E-12A0-879B06DE21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4717" y="616985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9DDD597-D13E-A1B5-32AD-4C52D2B8DB25}"/>
                    </a:ext>
                  </a:extLst>
                </p:cNvPr>
                <p:cNvSpPr txBox="1"/>
                <p:nvPr/>
              </p:nvSpPr>
              <p:spPr>
                <a:xfrm>
                  <a:off x="6464263" y="5873877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9DDD597-D13E-A1B5-32AD-4C52D2B8D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263" y="5873877"/>
                  <a:ext cx="66338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45789D3-2496-B421-264D-FFC7AB717E23}"/>
                    </a:ext>
                  </a:extLst>
                </p:cNvPr>
                <p:cNvSpPr txBox="1"/>
                <p:nvPr/>
              </p:nvSpPr>
              <p:spPr>
                <a:xfrm>
                  <a:off x="1792033" y="5067753"/>
                  <a:ext cx="6185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45789D3-2496-B421-264D-FFC7AB717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2033" y="5067753"/>
                  <a:ext cx="61856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DD6FD52-F81C-D644-4BB4-B3896B9CA0C0}"/>
                    </a:ext>
                  </a:extLst>
                </p:cNvPr>
                <p:cNvSpPr txBox="1"/>
                <p:nvPr/>
              </p:nvSpPr>
              <p:spPr>
                <a:xfrm>
                  <a:off x="6822851" y="4972288"/>
                  <a:ext cx="6096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DD6FD52-F81C-D644-4BB4-B3896B9CA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851" y="4972288"/>
                  <a:ext cx="6096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8807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45F7150-0A17-2D4F-85E1-1C7B004F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980721B-FBF4-1843-5A81-4434FD64B6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Convex Cost Functions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FA8CDD45-824F-6D13-1BB3-65B9B6E2F9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Non-convex cost function have both local and global minima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Non-convex cost functions require advanced optimization to find the global minimum. Often use gradient descent.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F41AFA-5333-6A1A-750B-695A8929F15A}"/>
              </a:ext>
            </a:extLst>
          </p:cNvPr>
          <p:cNvGrpSpPr/>
          <p:nvPr/>
        </p:nvGrpSpPr>
        <p:grpSpPr>
          <a:xfrm>
            <a:off x="1324154" y="3206338"/>
            <a:ext cx="3520977" cy="3037754"/>
            <a:chOff x="2267962" y="3312898"/>
            <a:chExt cx="3998137" cy="33569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1AF86-7FDA-4BF8-529E-FEE74D699242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2AE91FD-A07F-7B3B-051A-C28E98FA3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25E2712-A918-4385-6B46-7422FEAC254A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0CAD469-33FD-378A-3F14-AC2689636ADF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440489-3F3C-A201-7C10-D0F4F474BF8F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AEE2ED8-7943-CC32-296F-10A69D4B666C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0B513-17A1-CBD8-7716-9B0C88208422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E00AEBF-F5B6-DC3B-71DD-5C9A6847139D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02126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7959CF4-59C0-F44E-7E84-1C52E455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F632F7F2-B60A-AD48-67A7-8F28CFE312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an Objective Function?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ED965E38-7AFC-12C5-00AB-8DB0E96534E5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Instructions we give the algorithm to select parameters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. </a:t>
                </a:r>
              </a:p>
              <a:p>
                <a:pPr>
                  <a:buFont typeface="Wingdings" pitchFamily="2" charset="2"/>
                  <a:buChar char="q"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In other words, select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such that the cost function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dirty="0"/>
                  <a:t> is a minimum</a:t>
                </a:r>
              </a:p>
              <a:p>
                <a:pPr>
                  <a:buFont typeface="Wingdings" pitchFamily="2" charset="2"/>
                  <a:buChar char="q"/>
                </a:pPr>
                <a:endParaRPr lang="en-US" dirty="0"/>
              </a:p>
              <a:p>
                <a:endParaRPr lang="en-US" b="0" i="0" dirty="0">
                  <a:effectLst/>
                  <a:latin typeface="-apple-system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ED965E38-7AFC-12C5-00AB-8DB0E96534E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078FE5-B5A6-CB56-5AF7-EFFDAC584CD3}"/>
                  </a:ext>
                </a:extLst>
              </p:cNvPr>
              <p:cNvSpPr txBox="1"/>
              <p:nvPr/>
            </p:nvSpPr>
            <p:spPr>
              <a:xfrm>
                <a:off x="1430582" y="2707950"/>
                <a:ext cx="4572000" cy="652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𝐽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(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𝑤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078FE5-B5A6-CB56-5AF7-EFFDAC584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582" y="2707950"/>
                <a:ext cx="4572000" cy="652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C1FB746-722A-43DD-4C64-87DD75489114}"/>
              </a:ext>
            </a:extLst>
          </p:cNvPr>
          <p:cNvGrpSpPr/>
          <p:nvPr/>
        </p:nvGrpSpPr>
        <p:grpSpPr>
          <a:xfrm>
            <a:off x="1086967" y="4300096"/>
            <a:ext cx="2280061" cy="2110493"/>
            <a:chOff x="2267962" y="3312898"/>
            <a:chExt cx="3998137" cy="335691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F53DE0-A5E3-79D8-CBF0-3275E18674FE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1EBF14C-2766-E742-2DC6-B8E2A270C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BD5DF4-A459-CBEC-FA83-23C3AD89CD7E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E5B0798-A277-A73A-6633-553C7D43D769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1287070-9B48-C7F0-6678-1CF56DB5E373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BDF7790-13A7-6D4A-A4C9-D6ADFC2C4A92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81BA30-FB7B-DC1A-6949-71FF1F522CE8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56C3C5-39AC-8D35-31A4-2B1D65C0490D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83880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21895" y="2095336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EC81B-2538-4541-B8A0-574790F60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493" y="2582779"/>
            <a:ext cx="5123981" cy="50211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4D9EA6DE-B9AE-716F-7967-C6705C1B0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2F4CC79B-F942-C388-56EF-233570118E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an Objective Function?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048BA03B-90D1-CAFB-3236-0EB49E7155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Optimizers allow us to fine-tune parameters during training.</a:t>
            </a:r>
          </a:p>
          <a:p>
            <a:endParaRPr lang="en-US" b="0" i="0" dirty="0">
              <a:effectLst/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9F366A-274D-9951-8EEC-D709F6E7A877}"/>
                  </a:ext>
                </a:extLst>
              </p:cNvPr>
              <p:cNvSpPr txBox="1"/>
              <p:nvPr/>
            </p:nvSpPr>
            <p:spPr>
              <a:xfrm>
                <a:off x="1081028" y="2686677"/>
                <a:ext cx="4572000" cy="652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𝐽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(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𝑤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9F366A-274D-9951-8EEC-D709F6E7A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28" y="2686677"/>
                <a:ext cx="4572000" cy="652999"/>
              </a:xfrm>
              <a:prstGeom prst="rect">
                <a:avLst/>
              </a:prstGeom>
              <a:blipFill>
                <a:blip r:embed="rId3"/>
                <a:stretch>
                  <a:fillRect l="-27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omparison,optimizers in deep learning">
            <a:extLst>
              <a:ext uri="{FF2B5EF4-FFF2-40B4-BE49-F238E27FC236}">
                <a16:creationId xmlns:a16="http://schemas.microsoft.com/office/drawing/2014/main" id="{E073A242-E597-531A-ECBD-87CD5E8E4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39676"/>
            <a:ext cx="4052377" cy="313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779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0E954-866A-72AB-7F02-6E94D3526E3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12C2A-0640-240C-5C54-B33419E19D9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EE29F1-E593-D611-DB26-5831505F78B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most common notation for the COST function for an algorithm?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A88434-4FA7-1648-E62C-83EB429F96C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43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4AB64-8295-0C86-1207-DB11A549C50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122510-6A8E-2EEE-AACD-0715EA42960A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9ED83A-E3AD-5787-CB89-DDF2AC67651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In linear regression the residuals sum of squares (RSS) is the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086FC-7199-C00B-3CB6-4FC9CBF557A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823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F6A4C-8D03-F805-A987-79A0A69AFBE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4BB61F-7F65-8880-3A1C-B65DC3A0F30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690532-B70F-23DD-70D6-D96837B2A2B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500" b="1">
                <a:solidFill>
                  <a:srgbClr val="5B5B5B"/>
                </a:solidFill>
              </a:rPr>
              <a:t>Which of the following best describes a loss function in machine learning?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25B7E7-AA85-3476-C74D-2778D63FF37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838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9C009AC2-B3C9-A491-CC75-0A89718E8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>
            <a:extLst>
              <a:ext uri="{FF2B5EF4-FFF2-40B4-BE49-F238E27FC236}">
                <a16:creationId xmlns:a16="http://schemas.microsoft.com/office/drawing/2014/main" id="{8106933B-A98E-46A6-6E6F-3EE23C90803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Gradients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EEB0F-8630-ABFF-5FB0-44366C5A8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50" y="3868480"/>
            <a:ext cx="2862682" cy="22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53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3AB0630A-3FA5-6938-1A6D-7A8BFADE3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DAFAFB03-7B01-806B-8562-EF4C8AF9C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074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the Gradient to a Cost Function?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B16B54E1-1CE4-3671-A254-0381FD1258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gradient to a cost function refers to the instantaneous rate of change (descent).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Mathematically, it is derivative of the cost function with respect to the estimated parameters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A7F055-F8CE-9A73-4721-8BC497810FAF}"/>
                  </a:ext>
                </a:extLst>
              </p:cNvPr>
              <p:cNvSpPr txBox="1"/>
              <p:nvPr/>
            </p:nvSpPr>
            <p:spPr>
              <a:xfrm>
                <a:off x="1035276" y="4132949"/>
                <a:ext cx="4572000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= 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fPr>
                      <m:num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𝐽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(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)</m:t>
                        </m:r>
                      </m:num>
                      <m:den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A7F055-F8CE-9A73-4721-8BC497810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76" y="4132949"/>
                <a:ext cx="4572000" cy="725776"/>
              </a:xfrm>
              <a:prstGeom prst="rect">
                <a:avLst/>
              </a:prstGeom>
              <a:blipFill>
                <a:blip r:embed="rId3"/>
                <a:stretch>
                  <a:fillRect l="-55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99D195F-7DA5-4C58-1FCA-8A7E40C06F9B}"/>
              </a:ext>
            </a:extLst>
          </p:cNvPr>
          <p:cNvGrpSpPr/>
          <p:nvPr/>
        </p:nvGrpSpPr>
        <p:grpSpPr>
          <a:xfrm>
            <a:off x="4062706" y="3991602"/>
            <a:ext cx="4108715" cy="2559230"/>
            <a:chOff x="230980" y="3291082"/>
            <a:chExt cx="5745277" cy="3291751"/>
          </a:xfrm>
        </p:grpSpPr>
        <p:pic>
          <p:nvPicPr>
            <p:cNvPr id="6" name="Picture 2" descr="Gradient Descent Optimizers: Understanding SGD, Momentum, Nesterov  Momentum, AdaGrad, RMSprop, AdaDelta, and ADAM – Made Easy - KiKaBeN">
              <a:extLst>
                <a:ext uri="{FF2B5EF4-FFF2-40B4-BE49-F238E27FC236}">
                  <a16:creationId xmlns:a16="http://schemas.microsoft.com/office/drawing/2014/main" id="{FCE170D2-332C-98A4-B319-C86285F0E6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631" b="18864"/>
            <a:stretch/>
          </p:blipFill>
          <p:spPr bwMode="auto">
            <a:xfrm>
              <a:off x="230980" y="3291082"/>
              <a:ext cx="5745277" cy="329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34198D-2CC2-A7A1-195E-BAF8647DF606}"/>
                </a:ext>
              </a:extLst>
            </p:cNvPr>
            <p:cNvSpPr/>
            <p:nvPr/>
          </p:nvSpPr>
          <p:spPr>
            <a:xfrm>
              <a:off x="5704114" y="6030686"/>
              <a:ext cx="272143" cy="326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A70DB8-9A6D-4A99-9A24-0EE0099AAA42}"/>
                </a:ext>
              </a:extLst>
            </p:cNvPr>
            <p:cNvSpPr/>
            <p:nvPr/>
          </p:nvSpPr>
          <p:spPr>
            <a:xfrm>
              <a:off x="2147208" y="3575870"/>
              <a:ext cx="487135" cy="326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786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B26DDD7-31F3-7852-2AD8-C658E11C0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49F1C58-762E-3B77-A74A-7E59DCF32E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074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the Gradient to a Cost Function?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0F73756A-1A0D-9AC5-3DD1-ADEA836B9A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gradient to a cost function refers to the instantaneous rate of change (descent).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Mathematically, it is derivative of the cost function with respect to the estimated parameters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C82AE9-05DC-617B-051E-A36C603AA2CA}"/>
                  </a:ext>
                </a:extLst>
              </p:cNvPr>
              <p:cNvSpPr txBox="1"/>
              <p:nvPr/>
            </p:nvSpPr>
            <p:spPr>
              <a:xfrm>
                <a:off x="1035276" y="4132949"/>
                <a:ext cx="4572000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= 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fPr>
                      <m:num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𝐽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(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)</m:t>
                        </m:r>
                      </m:num>
                      <m:den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C82AE9-05DC-617B-051E-A36C603A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76" y="4132949"/>
                <a:ext cx="4572000" cy="725776"/>
              </a:xfrm>
              <a:prstGeom prst="rect">
                <a:avLst/>
              </a:prstGeom>
              <a:blipFill>
                <a:blip r:embed="rId3"/>
                <a:stretch>
                  <a:fillRect l="-55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004EEDC5-E133-0E62-D852-89D51B56D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426" y="3429000"/>
            <a:ext cx="4092328" cy="306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00E788-1CFB-43F6-31D7-5C60D92D4873}"/>
                  </a:ext>
                </a:extLst>
              </p:cNvPr>
              <p:cNvSpPr txBox="1"/>
              <p:nvPr/>
            </p:nvSpPr>
            <p:spPr>
              <a:xfrm>
                <a:off x="6954840" y="6221720"/>
                <a:ext cx="685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00E788-1CFB-43F6-31D7-5C60D92D4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840" y="6221720"/>
                <a:ext cx="685801" cy="369332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78048C-CF4B-EFDD-3D26-E28CBD042506}"/>
                  </a:ext>
                </a:extLst>
              </p:cNvPr>
              <p:cNvSpPr txBox="1"/>
              <p:nvPr/>
            </p:nvSpPr>
            <p:spPr>
              <a:xfrm>
                <a:off x="4921475" y="5736497"/>
                <a:ext cx="685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78048C-CF4B-EFDD-3D26-E28CBD042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75" y="5736497"/>
                <a:ext cx="685801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FB9F88-76FB-5A52-E894-779A51710B50}"/>
                  </a:ext>
                </a:extLst>
              </p:cNvPr>
              <p:cNvSpPr txBox="1"/>
              <p:nvPr/>
            </p:nvSpPr>
            <p:spPr>
              <a:xfrm>
                <a:off x="7950450" y="3883757"/>
                <a:ext cx="685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800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FB9F88-76FB-5A52-E894-779A51710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450" y="3883757"/>
                <a:ext cx="685801" cy="369332"/>
              </a:xfrm>
              <a:prstGeom prst="rect">
                <a:avLst/>
              </a:prstGeom>
              <a:blipFill>
                <a:blip r:embed="rId7"/>
                <a:stretch>
                  <a:fillRect r="-3571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267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99EB9106-942F-D5FB-DE05-7E3599564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75E27F12-9D8E-9B0A-1640-8E072B0DFC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074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the Gradient to a Cost Function?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435F63BD-D9B4-C27B-1D1B-DC888409B9D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Optimizers search for local and global minima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Local and global minima are found on the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such that the gradient is zero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An important job of the optimizers is to get ”unstuck” of local minima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435F63BD-D9B4-C27B-1D1B-DC888409B9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1" t="-2616" r="-5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5F57B7-6F42-8E9A-A143-9E9B085BA68D}"/>
                  </a:ext>
                </a:extLst>
              </p:cNvPr>
              <p:cNvSpPr txBox="1"/>
              <p:nvPr/>
            </p:nvSpPr>
            <p:spPr>
              <a:xfrm>
                <a:off x="1038293" y="4160532"/>
                <a:ext cx="4572000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= 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fPr>
                      <m:num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𝐽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(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)</m:t>
                        </m:r>
                      </m:num>
                      <m:den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5F57B7-6F42-8E9A-A143-9E9B085BA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293" y="4160532"/>
                <a:ext cx="4572000" cy="725776"/>
              </a:xfrm>
              <a:prstGeom prst="rect">
                <a:avLst/>
              </a:prstGeom>
              <a:blipFill>
                <a:blip r:embed="rId4"/>
                <a:stretch>
                  <a:fillRect l="-55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5E40F6B-6331-9F1A-82E0-FD81DB92DE74}"/>
              </a:ext>
            </a:extLst>
          </p:cNvPr>
          <p:cNvGrpSpPr/>
          <p:nvPr/>
        </p:nvGrpSpPr>
        <p:grpSpPr>
          <a:xfrm>
            <a:off x="4571118" y="3567023"/>
            <a:ext cx="3341624" cy="3063875"/>
            <a:chOff x="2267962" y="3312898"/>
            <a:chExt cx="3998137" cy="335691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05E17B-DF9C-BE62-D76E-F23536775230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676F20D-FD67-8C62-8197-96B92FAF9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917EE53-780D-7545-FF60-991E45A717E8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66C1539-9AA9-8FDB-1807-1068902299F4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35450F5-6F78-D70D-4777-4B22FA27ADDD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4F7B72F-121C-89A9-5C7C-C259CC049423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C258FE-A4BA-0AF9-550A-194ECC9270BA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EE27ECF-D94B-88E6-219B-5ABFB930E4CE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92648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98D0035D-B894-9CD8-F254-A8FBDA11C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4C90D0C-90BB-1DED-C302-01931E179B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074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 vs Cost Functions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CD17DAF4-C79B-E320-784B-3286667F9F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Metrics are used to check the progress of the ML algorithm.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Cost functions are used in the inner workings of the algorithm to update </a:t>
            </a:r>
            <a:r>
              <a:rPr lang="en-US" b="1" dirty="0"/>
              <a:t>w</a:t>
            </a:r>
            <a:r>
              <a:rPr lang="en-US" dirty="0"/>
              <a:t> and may NOT  be known by practitioner.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F55B42-95C9-416A-482C-C9915AE91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74" y="3429000"/>
            <a:ext cx="5086591" cy="32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21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32B1E-1EF3-1A3E-BECA-52D5455688D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AE74AC-847A-D638-3339-CEDE0029438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00" b="1">
                <a:solidFill>
                  <a:srgbClr val="5B5B5B"/>
                </a:solidFill>
              </a:rPr>
              <a:t>The derivative of the cost function with respect to the estimated parameters is called: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A8705C-70EC-E6AF-25AA-27129C4287F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F22442-4DE2-240C-DA97-D3BC3D5941E1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678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Machine Learning?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field of study that gives computers the ability to </a:t>
            </a:r>
            <a:r>
              <a:rPr lang="en-US" b="1" dirty="0">
                <a:solidFill>
                  <a:schemeClr val="accent4"/>
                </a:solidFill>
              </a:rPr>
              <a:t>learn</a:t>
            </a:r>
            <a:r>
              <a:rPr lang="en-US" dirty="0"/>
              <a:t> without being explicitly programmed (Arthur Samuel, 1959). 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2" descr="Email Spam Filtering: An Implementation with Python and Scikit-learn">
            <a:extLst>
              <a:ext uri="{FF2B5EF4-FFF2-40B4-BE49-F238E27FC236}">
                <a16:creationId xmlns:a16="http://schemas.microsoft.com/office/drawing/2014/main" id="{4FB713A4-83CF-D4A9-F2CB-1BA56D248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31" y="3416819"/>
            <a:ext cx="2867451" cy="129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C23F1C-91AB-A3FA-70BA-F627966BF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191" y="3367140"/>
            <a:ext cx="4852179" cy="31265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37910E1-43C1-4D41-3E89-5ADBB199E859}"/>
              </a:ext>
            </a:extLst>
          </p:cNvPr>
          <p:cNvGrpSpPr/>
          <p:nvPr/>
        </p:nvGrpSpPr>
        <p:grpSpPr>
          <a:xfrm>
            <a:off x="6956155" y="4890803"/>
            <a:ext cx="3284068" cy="1590985"/>
            <a:chOff x="6617486" y="3767595"/>
            <a:chExt cx="3284068" cy="15909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C2455D-3358-70B5-F238-1B3CEE12A8CC}"/>
                </a:ext>
              </a:extLst>
            </p:cNvPr>
            <p:cNvSpPr/>
            <p:nvPr/>
          </p:nvSpPr>
          <p:spPr>
            <a:xfrm>
              <a:off x="7431637" y="3767595"/>
              <a:ext cx="1303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Pred. Spam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DF0CFD-1E93-4011-0BF5-4DD7A2C56350}"/>
                </a:ext>
              </a:extLst>
            </p:cNvPr>
            <p:cNvSpPr/>
            <p:nvPr/>
          </p:nvSpPr>
          <p:spPr>
            <a:xfrm>
              <a:off x="8734055" y="3777680"/>
              <a:ext cx="11674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Pred. Ham</a:t>
              </a:r>
            </a:p>
          </p:txBody>
        </p:sp>
        <p:pic>
          <p:nvPicPr>
            <p:cNvPr id="9" name="Picture 6" descr="White Envelope Icon PNG Transparent Background, Free Download #18237 -  FreeIconsPNG">
              <a:extLst>
                <a:ext uri="{FF2B5EF4-FFF2-40B4-BE49-F238E27FC236}">
                  <a16:creationId xmlns:a16="http://schemas.microsoft.com/office/drawing/2014/main" id="{F3D89F9C-0119-C8C3-56CA-A78078DAE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2618" y="4171673"/>
              <a:ext cx="734981" cy="489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44C147-E5AF-85CB-11A2-ED2042CFAC8F}"/>
                </a:ext>
              </a:extLst>
            </p:cNvPr>
            <p:cNvSpPr/>
            <p:nvPr/>
          </p:nvSpPr>
          <p:spPr>
            <a:xfrm>
              <a:off x="6617486" y="4231563"/>
              <a:ext cx="7072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Spam</a:t>
              </a:r>
            </a:p>
          </p:txBody>
        </p:sp>
        <p:pic>
          <p:nvPicPr>
            <p:cNvPr id="11" name="Picture 4" descr="Red Envelope">
              <a:extLst>
                <a:ext uri="{FF2B5EF4-FFF2-40B4-BE49-F238E27FC236}">
                  <a16:creationId xmlns:a16="http://schemas.microsoft.com/office/drawing/2014/main" id="{98E594E6-2E41-7C98-C083-C9BA7123F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92589">
              <a:off x="7650170" y="4757838"/>
              <a:ext cx="789488" cy="600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White Envelope Icon PNG Transparent Background, Free Download #18237 -  FreeIconsPNG">
              <a:extLst>
                <a:ext uri="{FF2B5EF4-FFF2-40B4-BE49-F238E27FC236}">
                  <a16:creationId xmlns:a16="http://schemas.microsoft.com/office/drawing/2014/main" id="{6BCA7F4D-007D-28D8-3FB1-67C23CE31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232" y="4813654"/>
              <a:ext cx="734981" cy="489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BF4EBD-76F5-A70E-F7A1-338D92CBF1A4}"/>
                </a:ext>
              </a:extLst>
            </p:cNvPr>
            <p:cNvSpPr/>
            <p:nvPr/>
          </p:nvSpPr>
          <p:spPr>
            <a:xfrm>
              <a:off x="6617486" y="4799197"/>
              <a:ext cx="6238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Ham</a:t>
              </a:r>
            </a:p>
          </p:txBody>
        </p:sp>
        <p:pic>
          <p:nvPicPr>
            <p:cNvPr id="14" name="Picture 4" descr="Red Envelope">
              <a:extLst>
                <a:ext uri="{FF2B5EF4-FFF2-40B4-BE49-F238E27FC236}">
                  <a16:creationId xmlns:a16="http://schemas.microsoft.com/office/drawing/2014/main" id="{FC758209-1398-6F97-E88F-57AEF309F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92589">
              <a:off x="8912589" y="4115858"/>
              <a:ext cx="789488" cy="600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13981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B5258-CCCA-B0D0-F640-3019F345A87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602321-57B3-C116-A4E9-72F3B7BC7BE6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4293E7-7A04-CFE6-CBC4-9180C1A6C5A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 minimum of the cost function occurs when the gradient is equal to zero.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E84AD-375B-C0DB-8D2A-9CC607E5DA4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464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2F64F-02C2-25B5-B478-E997B085BC4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A6738-BC99-E479-7765-E1A2FC2864E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1E2976-556D-C13E-4C84-33075078C9A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Local and global minima of a cost function are found on the values of w such that the gradient J(w) is zero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1B20CB-21DD-EF09-A528-4D9F1AF0381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460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5BC2DD-7608-AD95-CEAF-69C430CD491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BDA4AA-2995-4041-E64F-C6FA8810C0D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4D0CE4-E837-97E6-1B14-F49A04BC447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b="1">
                <a:solidFill>
                  <a:srgbClr val="5B5B5B"/>
                </a:solidFill>
              </a:rPr>
              <a:t>An important job of the optimizers is to get ”unstuck” of the global minimum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100E94-B291-F102-6F40-A93C71C1FAE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261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78E00-7439-63AA-EBB2-83608A5C246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54DBE2-A95A-4032-288B-59B277D31D0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DE18C8-12F1-6CFD-C70D-03594D9D38C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Metrics are the functions used to update the parameters w.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746E12-A4F8-D4F6-685C-EAECD6033F4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641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969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Machine Learning?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computer program is said to </a:t>
            </a:r>
            <a:r>
              <a:rPr lang="en-US" b="1" u="sng" dirty="0"/>
              <a:t>learn</a:t>
            </a:r>
            <a:r>
              <a:rPr lang="en-US" dirty="0"/>
              <a:t> from </a:t>
            </a:r>
            <a:r>
              <a:rPr lang="en-US" b="1" dirty="0">
                <a:solidFill>
                  <a:schemeClr val="accent4"/>
                </a:solidFill>
              </a:rPr>
              <a:t>experience</a:t>
            </a:r>
            <a:r>
              <a:rPr lang="en-US" dirty="0"/>
              <a:t> </a:t>
            </a:r>
            <a:r>
              <a:rPr lang="en-US" i="1" dirty="0"/>
              <a:t>E</a:t>
            </a:r>
            <a:r>
              <a:rPr lang="en-US" dirty="0"/>
              <a:t> with respect to some </a:t>
            </a:r>
            <a:r>
              <a:rPr lang="en-US" b="1" dirty="0">
                <a:solidFill>
                  <a:schemeClr val="accent4"/>
                </a:solidFill>
              </a:rPr>
              <a:t>task</a:t>
            </a:r>
            <a:r>
              <a:rPr lang="en-US" dirty="0"/>
              <a:t> T and some </a:t>
            </a:r>
            <a:r>
              <a:rPr lang="en-US" b="1" dirty="0">
                <a:solidFill>
                  <a:schemeClr val="accent4"/>
                </a:solidFill>
              </a:rPr>
              <a:t>performance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accent4"/>
                </a:solidFill>
              </a:rPr>
              <a:t>measure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P, if its performance on T, as measured by P, improves with experience E (Tom Mitchell, 1997).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2" descr="Email Spam Filtering: An Implementation with Python and Scikit-learn">
            <a:extLst>
              <a:ext uri="{FF2B5EF4-FFF2-40B4-BE49-F238E27FC236}">
                <a16:creationId xmlns:a16="http://schemas.microsoft.com/office/drawing/2014/main" id="{4FB713A4-83CF-D4A9-F2CB-1BA56D248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848" y="3571474"/>
            <a:ext cx="2867451" cy="129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C23F1C-91AB-A3FA-70BA-F627966BF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649" y="3691198"/>
            <a:ext cx="4466350" cy="28779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37910E1-43C1-4D41-3E89-5ADBB199E859}"/>
              </a:ext>
            </a:extLst>
          </p:cNvPr>
          <p:cNvGrpSpPr/>
          <p:nvPr/>
        </p:nvGrpSpPr>
        <p:grpSpPr>
          <a:xfrm>
            <a:off x="6956155" y="4945491"/>
            <a:ext cx="3284068" cy="1590985"/>
            <a:chOff x="6617486" y="3767595"/>
            <a:chExt cx="3284068" cy="15909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C2455D-3358-70B5-F238-1B3CEE12A8CC}"/>
                </a:ext>
              </a:extLst>
            </p:cNvPr>
            <p:cNvSpPr/>
            <p:nvPr/>
          </p:nvSpPr>
          <p:spPr>
            <a:xfrm>
              <a:off x="7431637" y="3767595"/>
              <a:ext cx="1303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Pred. Spam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DF0CFD-1E93-4011-0BF5-4DD7A2C56350}"/>
                </a:ext>
              </a:extLst>
            </p:cNvPr>
            <p:cNvSpPr/>
            <p:nvPr/>
          </p:nvSpPr>
          <p:spPr>
            <a:xfrm>
              <a:off x="8734055" y="3777680"/>
              <a:ext cx="11674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Pred. Ham</a:t>
              </a:r>
            </a:p>
          </p:txBody>
        </p:sp>
        <p:pic>
          <p:nvPicPr>
            <p:cNvPr id="9" name="Picture 6" descr="White Envelope Icon PNG Transparent Background, Free Download #18237 -  FreeIconsPNG">
              <a:extLst>
                <a:ext uri="{FF2B5EF4-FFF2-40B4-BE49-F238E27FC236}">
                  <a16:creationId xmlns:a16="http://schemas.microsoft.com/office/drawing/2014/main" id="{F3D89F9C-0119-C8C3-56CA-A78078DAE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2618" y="4171673"/>
              <a:ext cx="734981" cy="489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44C147-E5AF-85CB-11A2-ED2042CFAC8F}"/>
                </a:ext>
              </a:extLst>
            </p:cNvPr>
            <p:cNvSpPr/>
            <p:nvPr/>
          </p:nvSpPr>
          <p:spPr>
            <a:xfrm>
              <a:off x="6617486" y="4231563"/>
              <a:ext cx="7072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Spam</a:t>
              </a:r>
            </a:p>
          </p:txBody>
        </p:sp>
        <p:pic>
          <p:nvPicPr>
            <p:cNvPr id="11" name="Picture 4" descr="Red Envelope">
              <a:extLst>
                <a:ext uri="{FF2B5EF4-FFF2-40B4-BE49-F238E27FC236}">
                  <a16:creationId xmlns:a16="http://schemas.microsoft.com/office/drawing/2014/main" id="{98E594E6-2E41-7C98-C083-C9BA7123F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92589">
              <a:off x="7650170" y="4757838"/>
              <a:ext cx="789488" cy="600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White Envelope Icon PNG Transparent Background, Free Download #18237 -  FreeIconsPNG">
              <a:extLst>
                <a:ext uri="{FF2B5EF4-FFF2-40B4-BE49-F238E27FC236}">
                  <a16:creationId xmlns:a16="http://schemas.microsoft.com/office/drawing/2014/main" id="{6BCA7F4D-007D-28D8-3FB1-67C23CE31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232" y="4813654"/>
              <a:ext cx="734981" cy="489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BF4EBD-76F5-A70E-F7A1-338D92CBF1A4}"/>
                </a:ext>
              </a:extLst>
            </p:cNvPr>
            <p:cNvSpPr/>
            <p:nvPr/>
          </p:nvSpPr>
          <p:spPr>
            <a:xfrm>
              <a:off x="6617486" y="4799197"/>
              <a:ext cx="6238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Ham</a:t>
              </a:r>
            </a:p>
          </p:txBody>
        </p:sp>
        <p:pic>
          <p:nvPicPr>
            <p:cNvPr id="14" name="Picture 4" descr="Red Envelope">
              <a:extLst>
                <a:ext uri="{FF2B5EF4-FFF2-40B4-BE49-F238E27FC236}">
                  <a16:creationId xmlns:a16="http://schemas.microsoft.com/office/drawing/2014/main" id="{FC758209-1398-6F97-E88F-57AEF309F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92589">
              <a:off x="8912589" y="4115858"/>
              <a:ext cx="789488" cy="600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9865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Task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Automatically classify an email as </a:t>
            </a:r>
            <a:r>
              <a:rPr lang="en-US" b="1" dirty="0">
                <a:solidFill>
                  <a:srgbClr val="FF0000"/>
                </a:solidFill>
              </a:rPr>
              <a:t>Spam (Bad) </a:t>
            </a:r>
            <a:r>
              <a:rPr lang="en-US" dirty="0"/>
              <a:t>or </a:t>
            </a:r>
            <a:r>
              <a:rPr lang="en-US" b="1" dirty="0">
                <a:solidFill>
                  <a:srgbClr val="000000"/>
                </a:solidFill>
              </a:rPr>
              <a:t>Ham (Good)</a:t>
            </a: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2" descr="Email Spam Filtering: An Implementation with Python and Scikit-learn">
            <a:extLst>
              <a:ext uri="{FF2B5EF4-FFF2-40B4-BE49-F238E27FC236}">
                <a16:creationId xmlns:a16="http://schemas.microsoft.com/office/drawing/2014/main" id="{9F053086-0077-FF44-F58F-5A07051E0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55815"/>
            <a:ext cx="2230073" cy="10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use AI to detect spam">
            <a:extLst>
              <a:ext uri="{FF2B5EF4-FFF2-40B4-BE49-F238E27FC236}">
                <a16:creationId xmlns:a16="http://schemas.microsoft.com/office/drawing/2014/main" id="{C1381093-1EFA-9221-43D9-D1B036BF4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37" y="3798620"/>
            <a:ext cx="4151871" cy="264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7 Spam Email Examples That Will Make You LOL | EZComputer Solutions">
            <a:extLst>
              <a:ext uri="{FF2B5EF4-FFF2-40B4-BE49-F238E27FC236}">
                <a16:creationId xmlns:a16="http://schemas.microsoft.com/office/drawing/2014/main" id="{EEC3BFFD-CD03-FF57-4842-2C4C7356E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08" y="2675768"/>
            <a:ext cx="6519027" cy="30512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tx2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85222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Experience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dataset with emails </a:t>
            </a:r>
            <a:r>
              <a:rPr lang="en-US" b="1" dirty="0">
                <a:solidFill>
                  <a:srgbClr val="FF0000"/>
                </a:solidFill>
              </a:rPr>
              <a:t>labeled</a:t>
            </a:r>
            <a:r>
              <a:rPr lang="en-US" dirty="0"/>
              <a:t> Spam (Bad), Ham (Good)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E8EA2-9BC6-DEF4-2137-0CE75BBFE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40" y="2543492"/>
            <a:ext cx="6120392" cy="394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02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Performance Metrics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dataset with emails </a:t>
            </a:r>
            <a:r>
              <a:rPr lang="en-US" b="1" dirty="0">
                <a:solidFill>
                  <a:srgbClr val="FF0000"/>
                </a:solidFill>
              </a:rPr>
              <a:t>labeled</a:t>
            </a:r>
            <a:r>
              <a:rPr lang="en-US" dirty="0"/>
              <a:t> Spam (Bad), Ham (Good)</a:t>
            </a:r>
          </a:p>
        </p:txBody>
      </p:sp>
      <p:pic>
        <p:nvPicPr>
          <p:cNvPr id="2" name="Picture 2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27F0CD14-AE8F-DE63-ED35-61ED3DE24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54" y="2826000"/>
            <a:ext cx="3126377" cy="2216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F5B0C-2607-EF29-9E06-4E4F4FE5E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589" y="3203940"/>
            <a:ext cx="4754880" cy="2364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D993E1-477F-4BDA-05AE-84073277761B}"/>
              </a:ext>
            </a:extLst>
          </p:cNvPr>
          <p:cNvSpPr/>
          <p:nvPr/>
        </p:nvSpPr>
        <p:spPr>
          <a:xfrm>
            <a:off x="5278806" y="2776730"/>
            <a:ext cx="3367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Scikit-Learn Classification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82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Types of ML Tasks</a:t>
            </a:r>
            <a:endParaRPr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B6C0402-C0D3-A5E6-A3E3-F441EC1E2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56" y="1690688"/>
            <a:ext cx="6930189" cy="450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99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Loss Functions, Cost Functions 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0D8675-92A1-A22B-62D7-84D9F783792C}"/>
              </a:ext>
            </a:extLst>
          </p:cNvPr>
          <p:cNvGrpSpPr/>
          <p:nvPr/>
        </p:nvGrpSpPr>
        <p:grpSpPr>
          <a:xfrm>
            <a:off x="4732374" y="3930732"/>
            <a:ext cx="2727252" cy="2169065"/>
            <a:chOff x="2267962" y="3312898"/>
            <a:chExt cx="3998137" cy="33569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B359D5-91AC-35B4-935D-DE19F063BD81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D4D6F81-06A3-6E8C-3E6E-DB813FF6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EDEAC0-F9D6-AB07-2F96-79BC3859411D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27D81E-332A-E39E-DAAD-AFBCDB46948A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2C3E834-10CD-59FA-2424-17ABA4D366DF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2EE427F-3296-C1A1-71AB-B2FEC5374D65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A04CFD-F7A5-CD59-1588-3DA9B13D0BDE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E763FF8-D597-CF43-5948-D8BB0712C4D5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99d4cd9a-4283-491c-ad36-7aac463f8c99"/>
  <p:tag name="SLIDO_TIMELINE" val="W3sicG9sbFF1ZXN0aW9uVXVpZCI6ImJkNDQzNzhiLWQ2MTgtNGRiOS04N2QzLThlZTcyMjYxMGM3MSIsInNob3dSZXN1bHRzIjpmYWxzZX0seyJzaG93UmVzdWx0cyI6dHJ1ZSwicG9sbFF1ZXN0aW9uVXVpZCI6ImJkNDQzNzhiLWQ2MTgtNGRiOS04N2QzLThlZTcyMjYxMGM3MSJ9XQ=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7f09c7fa-7b7a-42d4-b12f-8ca35306ab95"/>
  <p:tag name="SLIDO_TIMELINE" val="W3sic2hvd1Jlc3VsdHMiOmZhbHNlLCJwb2xsUXVlc3Rpb25VdWlkIjoiNjE4ZGJlY2EtZDBlNS00NWY4LThiZWYtM2Q0ZjEzOTk3ZWVkIn0seyJwb2xsUXVlc3Rpb25VdWlkIjoiNjE4ZGJlY2EtZDBlNS00NWY4LThiZWYtM2Q0ZjEzOTk3ZWVkIiwic2hvd1Jlc3VsdHMiOnRydWV9XQ=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688d789e-eb20-4b75-8362-3c6bea3c54ab"/>
  <p:tag name="SLIDO_TIMELINE" val="W3sicG9sbFF1ZXN0aW9uVXVpZCI6ImUwNmViOTM0LWM1YTItNDZlMi1hYThiLTYyYzBjMmRjNzdmOCIsInNob3dSZXN1bHRzIjpmYWxzZX0seyJzaG93UmVzdWx0cyI6dHJ1ZSwicG9sbFF1ZXN0aW9uVXVpZCI6ImUwNmViOTM0LWM1YTItNDZlMi1hYThiLTYyYzBjMmRjNzdmOCJ9XQ=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f9d8ff69-a3b4-4fe3-bd2e-75f15788e61b"/>
  <p:tag name="SLIDO_TIMELINE" val="W3sic2hvd1Jlc3VsdHMiOmZhbHNlLCJwb2xsUXVlc3Rpb25VdWlkIjoiNTQ1YWYxMzMtN2EyNy00YWZiLTkwOGUtN2RlYzJmZjY5ODljIn0seyJwb2xsUXVlc3Rpb25VdWlkIjoiNTQ1YWYxMzMtN2EyNy00YWZiLTkwOGUtN2RlYzJmZjY5ODljIiwic2hvd1Jlc3VsdHMiOnRydWV9XQ=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a28cb8a8-0feb-41b2-901d-fb0db542612f"/>
  <p:tag name="SLIDO_TIMELINE" val="W3sic2hvd1Jlc3VsdHMiOmZhbHNlLCJwb2xsUXVlc3Rpb25VdWlkIjoiOWRkNWYwM2QtNzNkMi00NzEzLWFjZDgtZmUxNGM2YzRiMTU3In0seyJzaG93UmVzdWx0cyI6dHJ1ZSwicG9sbFF1ZXN0aW9uVXVpZCI6IjlkZDVmMDNkLTczZDItNDcxMy1hY2Q4LWZlMTRjNmM0YjE1NyJ9XQ=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e96916d5-3185-4317-bdbf-e03bdae62155"/>
  <p:tag name="SLIDO_TIMELINE" val="W3sicG9sbFF1ZXN0aW9uVXVpZCI6IjRkYWIzZDQyLTZiZTgtNDk3Ny1hYTM4LTRmZDRkM2YwMjQ1NyIsInNob3dSZXN1bHRzIjpmYWxzZX0seyJwb2xsUXVlc3Rpb25VdWlkIjoiNGRhYjNkNDItNmJlOC00OTc3LWFhMzgtNGZkNGQzZjAyNDU3Iiwic2hvd1Jlc3VsdHMiOnRydWV9XQ=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e902e2e3-c2aa-4f1a-a35f-aabb6f790c4a"/>
  <p:tag name="SLIDO_TIMELINE" val="W3sicG9sbFF1ZXN0aW9uVXVpZCI6ImJmOThkYWM3LWRkYzktNDU0Zi1hYTllLTc0NjZmMWJiYjg0MiIsInNob3dSZXN1bHRzIjpmYWxzZX0seyJwb2xsUXVlc3Rpb25VdWlkIjoiYmY5OGRhYzctZGRjOS00NTRmLWFhOWUtNzQ2NmYxYmJiODQyIiwic2hvd1Jlc3VsdHMiOnRydWV9XQ=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c7c19474-b37d-4d83-b472-2b23e45d87f2"/>
  <p:tag name="SLIDO_TIMELINE" val="W3sicG9sbFF1ZXN0aW9uVXVpZCI6ImVlOTg3MTRhLWZiNmEtNDA4OS1iOWIyLTM1ZDRmZDg0OWY2NCIsInNob3dSZXN1bHRzIjpmYWxzZX0seyJzaG93UmVzdWx0cyI6dHJ1ZSwicG9sbFF1ZXN0aW9uVXVpZCI6ImVlOTg3MTRhLWZiNmEtNDA4OS1iOWIyLTM1ZDRmZDg0OWY2NCJ9XQ=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10570</TotalTime>
  <Words>1266</Words>
  <Application>Microsoft Office PowerPoint</Application>
  <PresentationFormat>Widescreen</PresentationFormat>
  <Paragraphs>221</Paragraphs>
  <Slides>34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Lato</vt:lpstr>
      <vt:lpstr>Wingdings</vt:lpstr>
      <vt:lpstr>Roboto Slab</vt:lpstr>
      <vt:lpstr>-apple-system</vt:lpstr>
      <vt:lpstr>Lato Light</vt:lpstr>
      <vt:lpstr>Arial</vt:lpstr>
      <vt:lpstr>Cambria Math</vt:lpstr>
      <vt:lpstr>Office Theme</vt:lpstr>
      <vt:lpstr>Module 1</vt:lpstr>
      <vt:lpstr>Introduction</vt:lpstr>
      <vt:lpstr>What is Machine Learning?</vt:lpstr>
      <vt:lpstr>What is Machine Learning?</vt:lpstr>
      <vt:lpstr>Task</vt:lpstr>
      <vt:lpstr>Experience</vt:lpstr>
      <vt:lpstr>Performance Metrics</vt:lpstr>
      <vt:lpstr>Types of ML Tasks</vt:lpstr>
      <vt:lpstr>Loss Functions, Cost Functions </vt:lpstr>
      <vt:lpstr>Supervised Learning</vt:lpstr>
      <vt:lpstr>Supervised Learning</vt:lpstr>
      <vt:lpstr>Supervised Learning</vt:lpstr>
      <vt:lpstr>What is a Loss Function?</vt:lpstr>
      <vt:lpstr>What is a Cost Function?</vt:lpstr>
      <vt:lpstr>What is a Cost Function?</vt:lpstr>
      <vt:lpstr>Convex Cost Functions</vt:lpstr>
      <vt:lpstr>Convex Cost Functions</vt:lpstr>
      <vt:lpstr>Convex Cost Functions</vt:lpstr>
      <vt:lpstr>What is an Objective Function?</vt:lpstr>
      <vt:lpstr>What is an Objective Function?</vt:lpstr>
      <vt:lpstr>PowerPoint Presentation</vt:lpstr>
      <vt:lpstr>PowerPoint Presentation</vt:lpstr>
      <vt:lpstr>PowerPoint Presentation</vt:lpstr>
      <vt:lpstr>Gradients</vt:lpstr>
      <vt:lpstr>What is the Gradient to a Cost Function?</vt:lpstr>
      <vt:lpstr>What is the Gradient to a Cost Function?</vt:lpstr>
      <vt:lpstr>What is the Gradient to a Cost Function?</vt:lpstr>
      <vt:lpstr>Metrics vs Cost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Waldyn</cp:lastModifiedBy>
  <cp:revision>136</cp:revision>
  <dcterms:modified xsi:type="dcterms:W3CDTF">2025-02-04T20:21:50Z</dcterms:modified>
</cp:coreProperties>
</file>